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5066" r:id="rId4"/>
  </p:sldMasterIdLst>
  <p:notesMasterIdLst>
    <p:notesMasterId r:id="rId19"/>
  </p:notesMasterIdLst>
  <p:handoutMasterIdLst>
    <p:handoutMasterId r:id="rId20"/>
  </p:handoutMasterIdLst>
  <p:sldIdLst>
    <p:sldId id="465" r:id="rId5"/>
    <p:sldId id="294" r:id="rId6"/>
    <p:sldId id="468" r:id="rId7"/>
    <p:sldId id="474" r:id="rId8"/>
    <p:sldId id="467" r:id="rId9"/>
    <p:sldId id="463" r:id="rId10"/>
    <p:sldId id="427" r:id="rId11"/>
    <p:sldId id="411" r:id="rId12"/>
    <p:sldId id="469" r:id="rId13"/>
    <p:sldId id="470" r:id="rId14"/>
    <p:sldId id="461" r:id="rId15"/>
    <p:sldId id="475" r:id="rId16"/>
    <p:sldId id="415" r:id="rId17"/>
    <p:sldId id="455" r:id="rId18"/>
  </p:sldIdLst>
  <p:sldSz cx="9144000" cy="6858000" type="screen4x3"/>
  <p:notesSz cx="6985000" cy="92837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68">
          <p15:clr>
            <a:srgbClr val="A4A3A4"/>
          </p15:clr>
        </p15:guide>
        <p15:guide id="2" pos="10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66"/>
    <a:srgbClr val="FFCC00"/>
    <a:srgbClr val="DDDDDD"/>
    <a:srgbClr val="008000"/>
    <a:srgbClr val="A7E2FF"/>
    <a:srgbClr val="66CC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4319" autoAdjust="0"/>
  </p:normalViewPr>
  <p:slideViewPr>
    <p:cSldViewPr snapToGrid="0">
      <p:cViewPr varScale="1">
        <p:scale>
          <a:sx n="77" d="100"/>
          <a:sy n="77" d="100"/>
        </p:scale>
        <p:origin x="1920" y="78"/>
      </p:cViewPr>
      <p:guideLst>
        <p:guide orient="horz" pos="1068"/>
        <p:guide pos="1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0" d="100"/>
          <a:sy n="40" d="100"/>
        </p:scale>
        <p:origin x="-1392" y="-96"/>
      </p:cViewPr>
      <p:guideLst>
        <p:guide orient="horz" pos="2924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t" anchorCtr="0" compatLnSpc="1">
            <a:prstTxWarp prst="textNoShape">
              <a:avLst/>
            </a:prstTxWarp>
          </a:bodyPr>
          <a:lstStyle>
            <a:lvl1pPr algn="l" defTabSz="928794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t" anchorCtr="0" compatLnSpc="1">
            <a:prstTxWarp prst="textNoShape">
              <a:avLst/>
            </a:prstTxWarp>
          </a:bodyPr>
          <a:lstStyle>
            <a:lvl1pPr algn="r" defTabSz="928794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b" anchorCtr="0" compatLnSpc="1">
            <a:prstTxWarp prst="textNoShape">
              <a:avLst/>
            </a:prstTxWarp>
          </a:bodyPr>
          <a:lstStyle>
            <a:lvl1pPr algn="l" defTabSz="928794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9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18563"/>
            <a:ext cx="302736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pPr>
              <a:defRPr/>
            </a:pPr>
            <a:fld id="{70C1FA37-4A62-4259-A3EC-1FB3FBFED988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19837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t" anchorCtr="0" compatLnSpc="1">
            <a:prstTxWarp prst="textNoShape">
              <a:avLst/>
            </a:prstTxWarp>
          </a:bodyPr>
          <a:lstStyle>
            <a:lvl1pPr algn="l" defTabSz="928794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7638" y="0"/>
            <a:ext cx="3027362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t" anchorCtr="0" compatLnSpc="1">
            <a:prstTxWarp prst="textNoShape">
              <a:avLst/>
            </a:prstTxWarp>
          </a:bodyPr>
          <a:lstStyle>
            <a:lvl1pPr algn="r" defTabSz="928794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3163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4410075"/>
            <a:ext cx="51244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736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b" anchorCtr="0" compatLnSpc="1">
            <a:prstTxWarp prst="textNoShape">
              <a:avLst/>
            </a:prstTxWarp>
          </a:bodyPr>
          <a:lstStyle>
            <a:lvl1pPr algn="l" defTabSz="928794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7638" y="8818563"/>
            <a:ext cx="3027362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9" tIns="46475" rIns="92949" bIns="46475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pPr>
              <a:defRPr/>
            </a:pPr>
            <a:fld id="{7215F25E-0750-40A5-93CF-690E5CBB4DC1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0479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3925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3925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3925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3925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3925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39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39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39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39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60CBC8-94A3-4D1B-91E5-B40233B1075D}" type="slidenum">
              <a:rPr lang="en-US" altLang="en-US" sz="1100" smtClean="0"/>
              <a:pPr/>
              <a:t>1</a:t>
            </a:fld>
            <a:endParaRPr lang="en-US" altLang="en-US" sz="110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Just a tool use or not – modify as required</a:t>
            </a:r>
          </a:p>
          <a:p>
            <a:endParaRPr lang="en-US" altLang="en-US" dirty="0"/>
          </a:p>
          <a:p>
            <a:r>
              <a:rPr lang="en-US" altLang="en-US" dirty="0"/>
              <a:t>Have members update their slides NLT 15 minutes prior to brief</a:t>
            </a:r>
          </a:p>
          <a:p>
            <a:endParaRPr lang="en-US" altLang="en-US" b="1" dirty="0"/>
          </a:p>
          <a:p>
            <a:r>
              <a:rPr lang="en-US" altLang="en-US" b="1" dirty="0"/>
              <a:t>Set brief times 0700 &amp; 1730 or whatever works for you</a:t>
            </a:r>
          </a:p>
          <a:p>
            <a:endParaRPr lang="en-US" altLang="en-US" b="1" dirty="0"/>
          </a:p>
          <a:p>
            <a:r>
              <a:rPr lang="en-US" altLang="en-US" b="1" dirty="0"/>
              <a:t>Generally, Morning brief is what we plan to do, evening brief is what we accomplished</a:t>
            </a:r>
          </a:p>
        </p:txBody>
      </p:sp>
    </p:spTree>
    <p:extLst>
      <p:ext uri="{BB962C8B-B14F-4D97-AF65-F5344CB8AC3E}">
        <p14:creationId xmlns:p14="http://schemas.microsoft.com/office/powerpoint/2010/main" val="26036925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What Recorder plans to do/what accomplished 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4B9D6C-0C7E-418E-9EDE-F01B41094EE4}" type="slidenum">
              <a:rPr lang="en-US" altLang="en-US" sz="1200" smtClean="0"/>
              <a:pPr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082090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Brief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87783A-C0E4-4BF4-A322-A458F9C38000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692228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B7E179-B70D-498C-9EDF-0577F34849AA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Review SIB tracker</a:t>
            </a:r>
          </a:p>
          <a:p>
            <a:r>
              <a:rPr lang="en-US" altLang="en-US"/>
              <a:t>Assign duties not discussed</a:t>
            </a:r>
          </a:p>
          <a:p>
            <a:r>
              <a:rPr lang="en-US" altLang="en-US"/>
              <a:t>Discuss other issues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4653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924791-EC44-464F-ADE5-78C5689993D3}" type="slidenum">
              <a:rPr lang="en-US" altLang="en-US" sz="1200" smtClean="0"/>
              <a:pPr/>
              <a:t>13</a:t>
            </a:fld>
            <a:endParaRPr lang="en-US" altLang="en-US" sz="12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Like a newcomers briefing, tell the SIB about local areas hazards not related to the mishap. Dangerous traffic areas, local weather issues, etc. </a:t>
            </a:r>
          </a:p>
        </p:txBody>
      </p:sp>
    </p:spTree>
    <p:extLst>
      <p:ext uri="{BB962C8B-B14F-4D97-AF65-F5344CB8AC3E}">
        <p14:creationId xmlns:p14="http://schemas.microsoft.com/office/powerpoint/2010/main" val="1545860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. 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01FFEFA-A1CD-4FEB-896F-929068FBF81D}" type="slidenum">
              <a:rPr lang="en-US" altLang="en-US" sz="1200" smtClean="0"/>
              <a:pPr/>
              <a:t>14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754339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7EF621-93A3-4F23-9EC7-743B4C8C94D0}" type="slidenum">
              <a:rPr lang="en-US" altLang="en-US" sz="1200" smtClean="0"/>
              <a:pPr/>
              <a:t>2</a:t>
            </a:fld>
            <a:endParaRPr lang="en-US" altLang="en-US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/>
          </a:p>
        </p:txBody>
      </p:sp>
    </p:spTree>
    <p:extLst>
      <p:ext uri="{BB962C8B-B14F-4D97-AF65-F5344CB8AC3E}">
        <p14:creationId xmlns:p14="http://schemas.microsoft.com/office/powerpoint/2010/main" val="3214417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75FB92-F187-4F91-BD33-363D23430027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 Update Team Members as required</a:t>
            </a:r>
          </a:p>
        </p:txBody>
      </p:sp>
    </p:spTree>
    <p:extLst>
      <p:ext uri="{BB962C8B-B14F-4D97-AF65-F5344CB8AC3E}">
        <p14:creationId xmlns:p14="http://schemas.microsoft.com/office/powerpoint/2010/main" val="3832191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4D161B0-D79F-43EC-B1E4-3F1C13076B7E}" type="slidenum">
              <a:rPr lang="en-US" altLang="en-US" sz="1200" smtClean="0"/>
              <a:pPr/>
              <a:t>4</a:t>
            </a:fld>
            <a:endParaRPr lang="en-US" altLang="en-US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What Tech Support plans to do/what accomplished </a:t>
            </a:r>
          </a:p>
        </p:txBody>
      </p:sp>
    </p:spTree>
    <p:extLst>
      <p:ext uri="{BB962C8B-B14F-4D97-AF65-F5344CB8AC3E}">
        <p14:creationId xmlns:p14="http://schemas.microsoft.com/office/powerpoint/2010/main" val="1445458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3CC07D-C891-4F39-934A-3738E2FB0144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What Tech Support plans to do/what accomplished </a:t>
            </a:r>
          </a:p>
        </p:txBody>
      </p:sp>
    </p:spTree>
    <p:extLst>
      <p:ext uri="{BB962C8B-B14F-4D97-AF65-F5344CB8AC3E}">
        <p14:creationId xmlns:p14="http://schemas.microsoft.com/office/powerpoint/2010/main" val="2218644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80FAB7E-068A-473C-9246-D15240AA0ECE}" type="slidenum">
              <a:rPr lang="en-US" altLang="en-US" sz="1200" smtClean="0"/>
              <a:pPr/>
              <a:t>6</a:t>
            </a:fld>
            <a:endParaRPr lang="en-US" altLang="en-US" sz="120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703263"/>
            <a:ext cx="4622800" cy="3467100"/>
          </a:xfrm>
          <a:ln w="12700" cap="flat">
            <a:solidFill>
              <a:schemeClr val="tx1"/>
            </a:solidFill>
          </a:ln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0" tIns="45252" rIns="92120" bIns="45252"/>
          <a:lstStyle/>
          <a:p>
            <a:r>
              <a:rPr lang="en-US" altLang="en-US"/>
              <a:t> What MM plans to do/what accomplished </a:t>
            </a:r>
          </a:p>
        </p:txBody>
      </p:sp>
    </p:spTree>
    <p:extLst>
      <p:ext uri="{BB962C8B-B14F-4D97-AF65-F5344CB8AC3E}">
        <p14:creationId xmlns:p14="http://schemas.microsoft.com/office/powerpoint/2010/main" val="927581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E97513-3683-4DA3-860D-C0FE58D291A6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What PM plans to do/what accomplished </a:t>
            </a:r>
          </a:p>
        </p:txBody>
      </p:sp>
    </p:spTree>
    <p:extLst>
      <p:ext uri="{BB962C8B-B14F-4D97-AF65-F5344CB8AC3E}">
        <p14:creationId xmlns:p14="http://schemas.microsoft.com/office/powerpoint/2010/main" val="4153401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CC3935-7849-49C8-A2C7-F87B73771C6B}" type="slidenum">
              <a:rPr lang="en-US" altLang="en-US" sz="1200" smtClean="0"/>
              <a:pPr/>
              <a:t>8</a:t>
            </a:fld>
            <a:endParaRPr lang="en-US" altLang="en-US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What AFE plans to do/what accomplished </a:t>
            </a:r>
          </a:p>
        </p:txBody>
      </p:sp>
    </p:spTree>
    <p:extLst>
      <p:ext uri="{BB962C8B-B14F-4D97-AF65-F5344CB8AC3E}">
        <p14:creationId xmlns:p14="http://schemas.microsoft.com/office/powerpoint/2010/main" val="1596415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 What Doc plans to do/what accomplished 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7713" indent="-28733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5093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11313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71688" indent="-230188" defTabSz="928688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88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860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432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00488" indent="-230188" defTabSz="92868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248E3C1-9EC3-495A-BEC1-B584A6CEC6CF}" type="slidenum">
              <a:rPr lang="en-US" altLang="en-US" sz="1200" smtClean="0"/>
              <a:pPr/>
              <a:t>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527646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381000" y="64516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381000" y="12319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628446" y="597599"/>
            <a:ext cx="78363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/>
              <a:t>Headquarters U.S. Air Force Safety</a:t>
            </a:r>
          </a:p>
        </p:txBody>
      </p:sp>
      <p:sp>
        <p:nvSpPr>
          <p:cNvPr id="5019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76225" y="1909896"/>
            <a:ext cx="8486775" cy="160020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D3742-6FEF-4A49-BDC3-85BD71BB8241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id="{F1E5E784-CD64-F61C-BC5D-F2EE772508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1515534" y="1251870"/>
            <a:ext cx="121750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itchFamily="18" charset="0"/>
                <a:ea typeface="+mn-ea"/>
                <a:cs typeface="+mn-cs"/>
              </a:rPr>
              <a:t>Safeguard Airmen/Guardians – Protect Resources – Enable Mission Success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B4AD776-8549-56B0-3BBD-5DC9947C1371}"/>
              </a:ext>
            </a:extLst>
          </p:cNvPr>
          <p:cNvGrpSpPr/>
          <p:nvPr userDrawn="1"/>
        </p:nvGrpSpPr>
        <p:grpSpPr>
          <a:xfrm>
            <a:off x="276225" y="2860971"/>
            <a:ext cx="3355084" cy="3399430"/>
            <a:chOff x="609137" y="2174417"/>
            <a:chExt cx="3944829" cy="399696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73B71F6-FBE6-23A1-952B-69476C8A480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609137" y="5043837"/>
              <a:ext cx="1193107" cy="84115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44E5BC8-907D-9175-578E-4655125492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4313" y="2463085"/>
              <a:ext cx="559270" cy="84134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A05F68C-82AB-2D50-56D8-40E1C6D1B1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245" y="3588363"/>
              <a:ext cx="2617721" cy="25830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8DACE31-852E-91FB-5442-F1E43776DA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43" y="2174417"/>
              <a:ext cx="2515806" cy="25830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4280100"/>
      </p:ext>
    </p:extLst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4095750" y="3924300"/>
            <a:ext cx="4495800" cy="104775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3467100" y="1962150"/>
            <a:ext cx="5143500" cy="1600200"/>
          </a:xfrm>
        </p:spPr>
        <p:txBody>
          <a:bodyPr/>
          <a:lstStyle>
            <a:lvl1pPr>
              <a:defRPr sz="440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As of: 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CB2F-09AD-4A84-A36B-C1A6C7F8AD5D}" type="slidenum">
              <a:rPr lang="en-US" altLang="en-US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37601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61D79-F7A6-4EF9-8675-835E032D0294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88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55552"/>
            <a:ext cx="7772400" cy="1362075"/>
          </a:xfrm>
        </p:spPr>
        <p:txBody>
          <a:bodyPr anchor="t"/>
          <a:lstStyle>
            <a:lvl1pPr algn="ctr">
              <a:defRPr sz="4000" b="1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26019"/>
            <a:ext cx="7772400" cy="1500187"/>
          </a:xfrm>
        </p:spPr>
        <p:txBody>
          <a:bodyPr anchor="b"/>
          <a:lstStyle>
            <a:lvl1pPr marL="0" indent="0" algn="ctr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F51EE-2222-488D-BCE2-4CFC234A66B1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18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76200"/>
            <a:ext cx="710959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6225" y="1504950"/>
            <a:ext cx="4122738" cy="4743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1363" y="1504950"/>
            <a:ext cx="4122737" cy="4743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3807-9A89-484B-88EA-C1D0DC196A8A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5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69B0F-4DDF-464F-A69B-E1C7100095B8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17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76200"/>
            <a:ext cx="7109597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EC671-53F8-4499-AECB-86D63A072688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9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B67A4-22CE-40D5-9D71-22BD228F9F0B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806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791BB-A684-468E-B1DF-810AF5D93C06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88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69CEA-CA58-4665-99BE-7C0EFFC60E5B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736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10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88300" y="6524625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769D3742-6FEF-4A49-BDC3-85BD71BB8241}" type="slidenum">
              <a:rPr lang="en-US" altLang="en-US" smtClean="0"/>
              <a:pPr>
                <a:defRPr/>
              </a:pPr>
              <a:t>‹#›</a:t>
            </a:fld>
            <a:endParaRPr lang="en-US" altLang="en-US" dirty="0">
              <a:solidFill>
                <a:schemeClr val="bg2"/>
              </a:solidFill>
            </a:endParaRPr>
          </a:p>
        </p:txBody>
      </p:sp>
      <p:sp>
        <p:nvSpPr>
          <p:cNvPr id="1029" name="Rectangle 1030"/>
          <p:cNvSpPr>
            <a:spLocks noGrp="1" noChangeArrowheads="1"/>
          </p:cNvSpPr>
          <p:nvPr>
            <p:ph type="title"/>
          </p:nvPr>
        </p:nvSpPr>
        <p:spPr bwMode="auto">
          <a:xfrm>
            <a:off x="1663700" y="76200"/>
            <a:ext cx="7143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9163" name="Line 1035"/>
          <p:cNvSpPr>
            <a:spLocks noChangeShapeType="1"/>
          </p:cNvSpPr>
          <p:nvPr/>
        </p:nvSpPr>
        <p:spPr bwMode="auto">
          <a:xfrm>
            <a:off x="381000" y="64516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9164" name="Line 1036"/>
          <p:cNvSpPr>
            <a:spLocks noChangeShapeType="1"/>
          </p:cNvSpPr>
          <p:nvPr/>
        </p:nvSpPr>
        <p:spPr bwMode="auto">
          <a:xfrm>
            <a:off x="381000" y="1231900"/>
            <a:ext cx="8382000" cy="0"/>
          </a:xfrm>
          <a:prstGeom prst="line">
            <a:avLst/>
          </a:prstGeom>
          <a:noFill/>
          <a:ln w="57150">
            <a:solidFill>
              <a:srgbClr val="0C2D8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33" name="Rectangle 1040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6225" y="1504950"/>
            <a:ext cx="83978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0"/>
            <a:r>
              <a:rPr lang="en-US" dirty="0"/>
              <a:t>2nd Bullet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AE3801-38CA-7EA0-B2BF-3819893108DD}"/>
              </a:ext>
            </a:extLst>
          </p:cNvPr>
          <p:cNvGrpSpPr/>
          <p:nvPr userDrawn="1"/>
        </p:nvGrpSpPr>
        <p:grpSpPr>
          <a:xfrm>
            <a:off x="357138" y="121920"/>
            <a:ext cx="1021052" cy="1034548"/>
            <a:chOff x="609137" y="2174417"/>
            <a:chExt cx="3944829" cy="399696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6CDDA-7FE5-282B-5BA4-ACB4FEBACB6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57"/>
            <a:stretch/>
          </p:blipFill>
          <p:spPr>
            <a:xfrm>
              <a:off x="609137" y="5043837"/>
              <a:ext cx="1193107" cy="84115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26B2C71-8843-D3DE-E335-5BF008D702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4313" y="2463085"/>
              <a:ext cx="559270" cy="841340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8756D9F-7217-E267-0B74-EEDA72C748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245" y="3588363"/>
              <a:ext cx="2617721" cy="25830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EE5B391-AF3D-2E08-D3B6-905AA72DDC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43" y="2174417"/>
              <a:ext cx="2515806" cy="2583023"/>
            </a:xfrm>
            <a:prstGeom prst="rect">
              <a:avLst/>
            </a:prstGeom>
          </p:spPr>
        </p:pic>
      </p:grpSp>
      <p:sp>
        <p:nvSpPr>
          <p:cNvPr id="8" name="Text Box 1029">
            <a:extLst>
              <a:ext uri="{FF2B5EF4-FFF2-40B4-BE49-F238E27FC236}">
                <a16:creationId xmlns:a16="http://schemas.microsoft.com/office/drawing/2014/main" id="{35048244-760A-EE5D-D2B8-CCC6F37AB5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859360" y="6521648"/>
            <a:ext cx="1086271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Schoolbook" pitchFamily="18" charset="0"/>
                <a:ea typeface="+mn-ea"/>
                <a:cs typeface="+mn-cs"/>
              </a:rPr>
              <a:t>Safeguard Airmen/Guardians – Protect Resources – Enable Mission Success</a:t>
            </a:r>
          </a:p>
        </p:txBody>
      </p:sp>
    </p:spTree>
    <p:extLst>
      <p:ext uri="{BB962C8B-B14F-4D97-AF65-F5344CB8AC3E}">
        <p14:creationId xmlns:p14="http://schemas.microsoft.com/office/powerpoint/2010/main" val="879644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7" r:id="rId1"/>
    <p:sldLayoutId id="2147485068" r:id="rId2"/>
    <p:sldLayoutId id="2147485069" r:id="rId3"/>
    <p:sldLayoutId id="2147485070" r:id="rId4"/>
    <p:sldLayoutId id="2147485071" r:id="rId5"/>
    <p:sldLayoutId id="2147485072" r:id="rId6"/>
    <p:sldLayoutId id="2147485073" r:id="rId7"/>
    <p:sldLayoutId id="2147485074" r:id="rId8"/>
    <p:sldLayoutId id="2147485075" r:id="rId9"/>
    <p:sldLayoutId id="2147485076" r:id="rId10"/>
  </p:sldLayoutIdLst>
  <p:hf hdr="0" ftr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 i="1">
          <a:solidFill>
            <a:srgbClr val="151C77"/>
          </a:solidFill>
          <a:latin typeface="Arial" charset="0"/>
        </a:defRPr>
      </a:lvl9pPr>
    </p:titleStyle>
    <p:bodyStyle>
      <a:lvl1pPr marL="285750" indent="-285750" algn="l" rtl="0" eaLnBrk="1" fontAlgn="base" hangingPunct="1">
        <a:spcBef>
          <a:spcPts val="6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88975" indent="-282575" algn="l" rtl="0" eaLnBrk="1" fontAlgn="base" hangingPunct="1">
        <a:spcBef>
          <a:spcPts val="6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</a:defRPr>
      </a:lvl2pPr>
      <a:lvl3pPr marL="1027113" indent="-223838" algn="l" rtl="0" eaLnBrk="1" fontAlgn="base" hangingPunct="1">
        <a:spcBef>
          <a:spcPts val="6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ts val="600"/>
        </a:spcBef>
        <a:spcAft>
          <a:spcPct val="0"/>
        </a:spcAft>
        <a:buClr>
          <a:srgbClr val="151C77"/>
        </a:buClr>
        <a:buSzPct val="80000"/>
        <a:buFont typeface="Wingdings" pitchFamily="2" charset="2"/>
        <a:buChar char="n"/>
        <a:defRPr sz="2000" b="1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3399"/>
        </a:buClr>
        <a:buSzPct val="8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31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97CEFBD-6C20-445C-83A0-378419BC2308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5124" name="Rectangle 10"/>
          <p:cNvSpPr>
            <a:spLocks noChangeArrowheads="1"/>
          </p:cNvSpPr>
          <p:nvPr/>
        </p:nvSpPr>
        <p:spPr bwMode="auto">
          <a:xfrm>
            <a:off x="195263" y="1962150"/>
            <a:ext cx="866457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dirty="0">
                <a:solidFill>
                  <a:srgbClr val="151C77"/>
                </a:solidFill>
              </a:rPr>
              <a:t>Day X </a:t>
            </a:r>
          </a:p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400" dirty="0">
                <a:solidFill>
                  <a:srgbClr val="151C77"/>
                </a:solidFill>
              </a:rPr>
              <a:t>Briefing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06" y="6060041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>
                <a:solidFill>
                  <a:srgbClr val="002060"/>
                </a:solidFill>
              </a:rPr>
              <a:t>Recorder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703263" y="1454150"/>
            <a:ext cx="8131175" cy="4324350"/>
          </a:xfrm>
        </p:spPr>
        <p:txBody>
          <a:bodyPr/>
          <a:lstStyle/>
          <a:p>
            <a:r>
              <a:rPr lang="en-US" altLang="en-US" dirty="0">
                <a:solidFill>
                  <a:srgbClr val="002060"/>
                </a:solidFill>
              </a:rPr>
              <a:t>Digital / Paper File Plan Updates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Number photos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NDA’s 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MXS Member Interviews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Shipment of tech data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Shipment of fluid samples 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Find status of previously shipped samples</a:t>
            </a:r>
          </a:p>
          <a:p>
            <a:r>
              <a:rPr lang="en-US" altLang="en-US" dirty="0">
                <a:solidFill>
                  <a:srgbClr val="FF0000"/>
                </a:solidFill>
              </a:rPr>
              <a:t>POV Driving Permits</a:t>
            </a:r>
          </a:p>
          <a:p>
            <a:endParaRPr lang="en-US" altLang="en-US" dirty="0"/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C801458-CD29-40AD-B44B-D23C202BCE5E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07" y="6111411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2060"/>
                </a:solidFill>
              </a:rPr>
              <a:t>AF Safety Center</a:t>
            </a:r>
            <a:br>
              <a:rPr lang="en-US" altLang="en-US" sz="1800" i="0">
                <a:solidFill>
                  <a:schemeClr val="tx1"/>
                </a:solidFill>
              </a:rPr>
            </a:br>
            <a:endParaRPr lang="en-US" altLang="en-US" sz="180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703263" y="1454150"/>
            <a:ext cx="8131175" cy="4324350"/>
          </a:xfrm>
        </p:spPr>
        <p:txBody>
          <a:bodyPr/>
          <a:lstStyle/>
          <a:p>
            <a:r>
              <a:rPr lang="en-US" altLang="en-US" dirty="0">
                <a:solidFill>
                  <a:srgbClr val="002060"/>
                </a:solidFill>
              </a:rPr>
              <a:t>AFSAS Input Tracker on Whiteboard / Digital File / Etc.</a:t>
            </a:r>
          </a:p>
          <a:p>
            <a:endParaRPr lang="en-US" altLang="en-US" dirty="0"/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7E309F1-6494-4DFB-A524-EA7E04677923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26905" y="614223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title"/>
          </p:nvPr>
        </p:nvSpPr>
        <p:spPr>
          <a:xfrm>
            <a:off x="1803400" y="203200"/>
            <a:ext cx="6808788" cy="781050"/>
          </a:xfrm>
          <a:noFill/>
        </p:spPr>
        <p:txBody>
          <a:bodyPr lIns="92075" tIns="46038" rIns="92075" bIns="46038" anchor="b"/>
          <a:lstStyle/>
          <a:p>
            <a:pPr>
              <a:lnSpc>
                <a:spcPct val="150000"/>
              </a:lnSpc>
            </a:pPr>
            <a:r>
              <a:rPr lang="en-US" altLang="en-US">
                <a:solidFill>
                  <a:srgbClr val="002060"/>
                </a:solidFill>
              </a:rPr>
              <a:t>Investigating Officer</a:t>
            </a:r>
          </a:p>
        </p:txBody>
      </p:sp>
      <p:sp>
        <p:nvSpPr>
          <p:cNvPr id="27661" name="Rectangle 13"/>
          <p:cNvSpPr>
            <a:spLocks noGrp="1" noChangeArrowheads="1"/>
          </p:cNvSpPr>
          <p:nvPr>
            <p:ph idx="1"/>
          </p:nvPr>
        </p:nvSpPr>
        <p:spPr>
          <a:xfrm>
            <a:off x="685800" y="1409700"/>
            <a:ext cx="7589838" cy="5067300"/>
          </a:xfrm>
        </p:spPr>
        <p:txBody>
          <a:bodyPr lIns="92075" tIns="46038" rIns="92075" bIns="46038"/>
          <a:lstStyle/>
          <a:p>
            <a:r>
              <a:rPr lang="en-US" altLang="en-US" dirty="0">
                <a:solidFill>
                  <a:srgbClr val="002060"/>
                </a:solidFill>
              </a:rPr>
              <a:t>Review areas of Daily SIB Tracker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Planned Activities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Other issues</a:t>
            </a:r>
          </a:p>
          <a:p>
            <a:pPr>
              <a:buSzPct val="125000"/>
            </a:pP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>
            <a:off x="8840788" y="3316288"/>
            <a:ext cx="0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80331" y="6129635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Board President</a:t>
            </a:r>
          </a:p>
        </p:txBody>
      </p:sp>
      <p:sp>
        <p:nvSpPr>
          <p:cNvPr id="2969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C18275C-0D94-4477-8B9E-8DAB2486DDF8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06" y="6088162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FE62DDB-1A5E-486D-A7B7-F5C27DA36129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2593975"/>
            <a:ext cx="8407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5pPr>
            <a:lvl6pPr marL="4572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6pPr>
            <a:lvl7pPr marL="9144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7pPr>
            <a:lvl8pPr marL="13716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8pPr>
            <a:lvl9pPr marL="18288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sz="4800" kern="0" dirty="0"/>
              <a:t>QUESTIONS/COMMENTS?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06" y="6111411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981075" y="120650"/>
            <a:ext cx="7772400" cy="1143000"/>
          </a:xfrm>
        </p:spPr>
        <p:txBody>
          <a:bodyPr/>
          <a:lstStyle/>
          <a:p>
            <a:r>
              <a:rPr lang="en-US" altLang="en-US"/>
              <a:t>SAFETY PRIVILEGE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idx="1"/>
          </p:nvPr>
        </p:nvSpPr>
        <p:spPr>
          <a:xfrm>
            <a:off x="569913" y="1481138"/>
            <a:ext cx="8107362" cy="49752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CONTROLLED UNCLASSIFIED INFORMATION (CUI//SP-PSI) 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This contains controlled unclassified privileged safety information, which is limited use/limited access information.  Unauthorized use or disclosure can subject you to criminal prosecution, termination of employment, civil liability, or other adverse actions.  </a:t>
            </a:r>
          </a:p>
          <a:p>
            <a:pPr marL="0" indent="0" algn="ctr">
              <a:buNone/>
            </a:pPr>
            <a:r>
              <a:rPr lang="en-US" dirty="0"/>
              <a:t>See DAFI 91-204, Safety Investigation and Reports, Chapter 4, for restrictions.  Destroy in accordance with AFI 33-322, when no longer needed for mishap prevention purposes.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17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58BC8E0-99EF-4C2A-97E5-6A8E9555084B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7174" name="TextBox 1"/>
          <p:cNvSpPr txBox="1">
            <a:spLocks noChangeArrowheads="1"/>
          </p:cNvSpPr>
          <p:nvPr/>
        </p:nvSpPr>
        <p:spPr bwMode="auto">
          <a:xfrm>
            <a:off x="1900417" y="5209579"/>
            <a:ext cx="56372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/>
              <a:t>Please secure all cell phones 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dirty="0"/>
              <a:t>and other portable electronic devices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42662" y="6148586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9E0B3BE-4902-4E3E-A046-722A7871B87C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7" name="Rectangle 1027"/>
          <p:cNvSpPr txBox="1">
            <a:spLocks noChangeArrowheads="1"/>
          </p:cNvSpPr>
          <p:nvPr/>
        </p:nvSpPr>
        <p:spPr bwMode="auto">
          <a:xfrm>
            <a:off x="750888" y="2212475"/>
            <a:ext cx="7766050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5pPr>
            <a:lvl6pPr marL="4572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6pPr>
            <a:lvl7pPr marL="9144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7pPr>
            <a:lvl8pPr marL="13716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8pPr>
            <a:lvl9pPr marL="1828800" algn="r" rtl="0" eaLnBrk="0" fontAlgn="base" hangingPunct="0">
              <a:spcBef>
                <a:spcPct val="0"/>
              </a:spcBef>
              <a:spcAft>
                <a:spcPct val="0"/>
              </a:spcAft>
              <a:defRPr sz="3600" b="1" i="1">
                <a:solidFill>
                  <a:srgbClr val="151C77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Technical Rep [Company Name]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Technical Rep [Company Name]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Maintenance/AFLCMC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Pilot Member 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AFE/EBH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Medical  </a:t>
            </a:r>
            <a:br>
              <a:rPr lang="en-US" sz="2400" i="0" kern="0" dirty="0">
                <a:solidFill>
                  <a:schemeClr val="tx1"/>
                </a:solidFill>
              </a:rPr>
            </a:br>
            <a:r>
              <a:rPr lang="en-US" sz="2400" i="0" kern="0" dirty="0">
                <a:solidFill>
                  <a:schemeClr val="tx1"/>
                </a:solidFill>
              </a:rPr>
              <a:t>Recorder</a:t>
            </a:r>
          </a:p>
          <a:p>
            <a:pPr algn="ctr">
              <a:lnSpc>
                <a:spcPct val="150000"/>
              </a:lnSpc>
              <a:defRPr/>
            </a:pPr>
            <a:r>
              <a:rPr lang="en-US" sz="2400" i="0" kern="0" dirty="0">
                <a:solidFill>
                  <a:schemeClr val="tx1"/>
                </a:solidFill>
              </a:rPr>
              <a:t>AF Safety Center</a:t>
            </a:r>
          </a:p>
          <a:p>
            <a:pPr algn="ctr">
              <a:lnSpc>
                <a:spcPct val="150000"/>
              </a:lnSpc>
              <a:defRPr/>
            </a:pPr>
            <a:endParaRPr lang="en-US" sz="2400" i="0" kern="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1906" y="609086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35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63700" y="76200"/>
            <a:ext cx="7086600" cy="852488"/>
          </a:xfrm>
        </p:spPr>
        <p:txBody>
          <a:bodyPr lIns="90488" tIns="44450" rIns="90488" bIns="44450" anchor="b"/>
          <a:lstStyle/>
          <a:p>
            <a:r>
              <a:rPr lang="en-US" altLang="en-US" sz="4000" dirty="0">
                <a:solidFill>
                  <a:srgbClr val="002060"/>
                </a:solidFill>
              </a:rPr>
              <a:t>         </a:t>
            </a:r>
            <a:br>
              <a:rPr lang="en-US" altLang="en-US" dirty="0">
                <a:solidFill>
                  <a:srgbClr val="002060"/>
                </a:solidFill>
              </a:rPr>
            </a:br>
            <a:r>
              <a:rPr lang="en-US" altLang="en-US" dirty="0">
                <a:solidFill>
                  <a:srgbClr val="002060"/>
                </a:solidFill>
              </a:rPr>
              <a:t>Technical Rep [Company]</a:t>
            </a:r>
          </a:p>
        </p:txBody>
      </p:sp>
      <p:sp>
        <p:nvSpPr>
          <p:cNvPr id="23564" name="Rectangle 13"/>
          <p:cNvSpPr>
            <a:spLocks noGrp="1" noChangeArrowheads="1"/>
          </p:cNvSpPr>
          <p:nvPr>
            <p:ph idx="1"/>
          </p:nvPr>
        </p:nvSpPr>
        <p:spPr>
          <a:xfrm>
            <a:off x="685800" y="1409700"/>
            <a:ext cx="7589838" cy="5067300"/>
          </a:xfrm>
        </p:spPr>
        <p:txBody>
          <a:bodyPr lIns="92075" tIns="46038" rIns="92075" bIns="46038"/>
          <a:lstStyle/>
          <a:p>
            <a:r>
              <a:rPr lang="en-US" altLang="en-US">
                <a:solidFill>
                  <a:srgbClr val="002060"/>
                </a:solidFill>
              </a:rPr>
              <a:t>Technical Analysis Report</a:t>
            </a:r>
          </a:p>
        </p:txBody>
      </p:sp>
      <p:sp>
        <p:nvSpPr>
          <p:cNvPr id="23565" name="Line 14"/>
          <p:cNvSpPr>
            <a:spLocks noChangeShapeType="1"/>
          </p:cNvSpPr>
          <p:nvPr/>
        </p:nvSpPr>
        <p:spPr bwMode="auto">
          <a:xfrm>
            <a:off x="8840788" y="3316288"/>
            <a:ext cx="0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80331" y="6094511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title"/>
          </p:nvPr>
        </p:nvSpPr>
        <p:spPr>
          <a:xfrm>
            <a:off x="1803400" y="131281"/>
            <a:ext cx="6808788" cy="781050"/>
          </a:xfrm>
          <a:noFill/>
        </p:spPr>
        <p:txBody>
          <a:bodyPr lIns="92075" tIns="46038" rIns="92075" bIns="46038" anchor="b"/>
          <a:lstStyle/>
          <a:p>
            <a:pPr>
              <a:lnSpc>
                <a:spcPct val="150000"/>
              </a:lnSpc>
            </a:pPr>
            <a:r>
              <a:rPr lang="en-US" altLang="en-US" dirty="0">
                <a:solidFill>
                  <a:srgbClr val="002060"/>
                </a:solidFill>
              </a:rPr>
              <a:t>Technical Rep [Company]</a:t>
            </a:r>
          </a:p>
        </p:txBody>
      </p:sp>
      <p:sp>
        <p:nvSpPr>
          <p:cNvPr id="25613" name="Rectangle 13"/>
          <p:cNvSpPr>
            <a:spLocks noGrp="1" noChangeArrowheads="1"/>
          </p:cNvSpPr>
          <p:nvPr>
            <p:ph idx="1"/>
          </p:nvPr>
        </p:nvSpPr>
        <p:spPr>
          <a:xfrm>
            <a:off x="685800" y="1409700"/>
            <a:ext cx="7589838" cy="5067300"/>
          </a:xfrm>
        </p:spPr>
        <p:txBody>
          <a:bodyPr lIns="92075" tIns="46038" rIns="92075" bIns="46038"/>
          <a:lstStyle/>
          <a:p>
            <a:r>
              <a:rPr lang="en-US" altLang="en-US">
                <a:solidFill>
                  <a:srgbClr val="002060"/>
                </a:solidFill>
              </a:rPr>
              <a:t>Technical Analysis Report</a:t>
            </a:r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>
            <a:off x="8840788" y="3316288"/>
            <a:ext cx="0" cy="39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51906" y="612346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658813" y="320675"/>
            <a:ext cx="8134350" cy="671513"/>
          </a:xfrm>
          <a:noFill/>
        </p:spPr>
        <p:txBody>
          <a:bodyPr lIns="90488" tIns="44450" rIns="90488" bIns="44450" anchor="b"/>
          <a:lstStyle/>
          <a:p>
            <a:r>
              <a:rPr lang="en-US" altLang="en-US" sz="4000"/>
              <a:t>           </a:t>
            </a:r>
            <a:br>
              <a:rPr lang="en-US" altLang="en-US" i="0">
                <a:solidFill>
                  <a:schemeClr val="tx1"/>
                </a:solidFill>
              </a:rPr>
            </a:br>
            <a:r>
              <a:rPr lang="en-US" altLang="en-US">
                <a:solidFill>
                  <a:srgbClr val="002060"/>
                </a:solidFill>
              </a:rPr>
              <a:t>Maintenance/AFLCMC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17650"/>
            <a:ext cx="7318375" cy="4572000"/>
          </a:xfrm>
        </p:spPr>
        <p:txBody>
          <a:bodyPr lIns="90488" tIns="44450" rIns="90488" bIns="44450"/>
          <a:lstStyle/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Continue Review of MXS Member Statements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Continue Review of AC Forms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Review MXS Member Training Records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Observe MA Removal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Observe Engine Movement/Wash/Move to Engine Shop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Observe Engine Tear Down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Review New Interviews </a:t>
            </a:r>
          </a:p>
          <a:p>
            <a:pPr>
              <a:tabLst>
                <a:tab pos="3659188" algn="l"/>
              </a:tabLst>
              <a:defRPr/>
            </a:pPr>
            <a:r>
              <a:rPr lang="en-US" altLang="en-US" dirty="0">
                <a:solidFill>
                  <a:srgbClr val="002060"/>
                </a:solidFill>
              </a:rPr>
              <a:t>Interview SrA VanWinkle</a:t>
            </a:r>
          </a:p>
          <a:p>
            <a:pPr marL="0" indent="0">
              <a:buFont typeface="Wingdings" panose="05000000000000000000" pitchFamily="2" charset="2"/>
              <a:buNone/>
              <a:tabLst>
                <a:tab pos="3659188" algn="l"/>
              </a:tabLst>
              <a:defRPr/>
            </a:pPr>
            <a:endParaRPr lang="en-US" altLang="en-US" dirty="0">
              <a:solidFill>
                <a:srgbClr val="FF0000"/>
              </a:solidFill>
            </a:endParaRPr>
          </a:p>
          <a:p>
            <a:pPr>
              <a:tabLst>
                <a:tab pos="3659188" algn="l"/>
              </a:tabLst>
              <a:defRPr/>
            </a:pPr>
            <a:endParaRPr lang="en-US" altLang="en-US" dirty="0">
              <a:solidFill>
                <a:srgbClr val="FF0000"/>
              </a:solidFill>
            </a:endParaRPr>
          </a:p>
          <a:p>
            <a:pPr>
              <a:tabLst>
                <a:tab pos="3659188" algn="l"/>
              </a:tabLst>
              <a:defRPr/>
            </a:pPr>
            <a:endParaRPr lang="en-US" altLang="en-US" dirty="0">
              <a:solidFill>
                <a:srgbClr val="FF0000"/>
              </a:solidFill>
            </a:endParaRP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A2CA06-49E4-449E-92D8-41E42D32712D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73485" y="608965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5"/>
          <p:cNvSpPr>
            <a:spLocks noGrp="1" noChangeArrowheads="1"/>
          </p:cNvSpPr>
          <p:nvPr>
            <p:ph type="title"/>
          </p:nvPr>
        </p:nvSpPr>
        <p:spPr>
          <a:xfrm>
            <a:off x="1651000" y="349250"/>
            <a:ext cx="7086600" cy="647700"/>
          </a:xfrm>
          <a:noFill/>
        </p:spPr>
        <p:txBody>
          <a:bodyPr lIns="90488" tIns="44450" rIns="90488" bIns="44450" anchor="b"/>
          <a:lstStyle/>
          <a:p>
            <a:r>
              <a:rPr lang="en-US" altLang="en-US">
                <a:solidFill>
                  <a:srgbClr val="002060"/>
                </a:solidFill>
              </a:rPr>
              <a:t>Pilot Member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7BB0068F-FF69-4E35-BA7F-ED0B9A747771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11268" name="Line 3"/>
          <p:cNvSpPr>
            <a:spLocks noChangeShapeType="1"/>
          </p:cNvSpPr>
          <p:nvPr/>
        </p:nvSpPr>
        <p:spPr bwMode="auto">
          <a:xfrm>
            <a:off x="8840788" y="3332163"/>
            <a:ext cx="0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685800" y="1352550"/>
            <a:ext cx="777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en-US" sz="1400" b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85800" y="1397000"/>
            <a:ext cx="6672263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8975" indent="-2825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sz="2200" b="1">
                <a:solidFill>
                  <a:schemeClr val="tx1"/>
                </a:solidFill>
                <a:latin typeface="+mn-lt"/>
              </a:defRPr>
            </a:lvl2pPr>
            <a:lvl3pPr marL="1027113" indent="-223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1C77"/>
              </a:buClr>
              <a:buSzPct val="80000"/>
              <a:buFont typeface="Wingdings" pitchFamily="2" charset="2"/>
              <a:buChar char="n"/>
              <a:defRPr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endParaRPr lang="en-US" sz="2200" kern="0" dirty="0"/>
          </a:p>
          <a:p>
            <a:pPr>
              <a:defRPr/>
            </a:pPr>
            <a:r>
              <a:rPr lang="en-US" kern="0" dirty="0">
                <a:solidFill>
                  <a:srgbClr val="002060"/>
                </a:solidFill>
              </a:rPr>
              <a:t>Review ISB Interviews</a:t>
            </a:r>
          </a:p>
          <a:p>
            <a:pPr>
              <a:defRPr/>
            </a:pPr>
            <a:r>
              <a:rPr lang="en-US" kern="0" dirty="0">
                <a:solidFill>
                  <a:srgbClr val="002060"/>
                </a:solidFill>
              </a:rPr>
              <a:t>Re-interview(s) with Aircrew</a:t>
            </a:r>
          </a:p>
          <a:p>
            <a:pPr>
              <a:defRPr/>
            </a:pPr>
            <a:r>
              <a:rPr lang="en-US" kern="0" dirty="0">
                <a:solidFill>
                  <a:srgbClr val="002060"/>
                </a:solidFill>
              </a:rPr>
              <a:t>Review new interviews</a:t>
            </a:r>
          </a:p>
          <a:p>
            <a:pPr>
              <a:defRPr/>
            </a:pPr>
            <a:r>
              <a:rPr lang="en-US" kern="0" dirty="0">
                <a:solidFill>
                  <a:srgbClr val="002060"/>
                </a:solidFill>
              </a:rPr>
              <a:t>Stan Eval, Training, SOF and Ops Sup</a:t>
            </a:r>
          </a:p>
          <a:p>
            <a:pPr>
              <a:defRPr/>
            </a:pPr>
            <a:r>
              <a:rPr lang="en-US" kern="0" dirty="0">
                <a:solidFill>
                  <a:srgbClr val="002060"/>
                </a:solidFill>
              </a:rPr>
              <a:t>Declassify HUD Tapes</a:t>
            </a:r>
          </a:p>
          <a:p>
            <a:pPr>
              <a:defRPr/>
            </a:pPr>
            <a:r>
              <a:rPr lang="en-US" kern="0" dirty="0">
                <a:solidFill>
                  <a:srgbClr val="002060"/>
                </a:solidFill>
              </a:rPr>
              <a:t>Review Pilot Records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80331" y="613196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949325" y="109538"/>
            <a:ext cx="7772400" cy="1143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en-US">
                <a:solidFill>
                  <a:srgbClr val="002060"/>
                </a:solidFill>
              </a:rPr>
              <a:t>AFE/EBH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idx="1"/>
          </p:nvPr>
        </p:nvSpPr>
        <p:spPr>
          <a:xfrm>
            <a:off x="682625" y="1393825"/>
            <a:ext cx="8262938" cy="4981575"/>
          </a:xfrm>
        </p:spPr>
        <p:txBody>
          <a:bodyPr/>
          <a:lstStyle/>
          <a:p>
            <a:r>
              <a:rPr lang="en-US" altLang="en-US" dirty="0">
                <a:solidFill>
                  <a:srgbClr val="002060"/>
                </a:solidFill>
              </a:rPr>
              <a:t>Canopy?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Seat?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Parachute?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Helmet?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G Suite?</a:t>
            </a:r>
          </a:p>
          <a:p>
            <a:r>
              <a:rPr lang="en-US" altLang="en-US" dirty="0">
                <a:solidFill>
                  <a:srgbClr val="002060"/>
                </a:solidFill>
              </a:rPr>
              <a:t>Oxygen?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6020938-9AEB-4047-A48B-B30145A6BCF5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83758" y="606762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2060"/>
                </a:solidFill>
              </a:rPr>
              <a:t>Medical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703263" y="1454150"/>
            <a:ext cx="8131175" cy="432435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solidFill>
                  <a:srgbClr val="002060"/>
                </a:solidFill>
              </a:rPr>
              <a:t>Review 72 </a:t>
            </a:r>
            <a:r>
              <a:rPr lang="en-US" altLang="en-US" dirty="0" err="1">
                <a:solidFill>
                  <a:srgbClr val="002060"/>
                </a:solidFill>
              </a:rPr>
              <a:t>hr</a:t>
            </a:r>
            <a:r>
              <a:rPr lang="en-US" altLang="en-US" dirty="0">
                <a:solidFill>
                  <a:srgbClr val="002060"/>
                </a:solidFill>
              </a:rPr>
              <a:t> and 7 day Medical History</a:t>
            </a:r>
          </a:p>
          <a:p>
            <a:pPr>
              <a:defRPr/>
            </a:pPr>
            <a:r>
              <a:rPr lang="en-US" altLang="en-US" dirty="0">
                <a:solidFill>
                  <a:srgbClr val="002060"/>
                </a:solidFill>
              </a:rPr>
              <a:t>Review and prepare MP’s questions</a:t>
            </a:r>
          </a:p>
          <a:p>
            <a:pPr>
              <a:defRPr/>
            </a:pPr>
            <a:r>
              <a:rPr lang="en-US" altLang="en-US" dirty="0">
                <a:solidFill>
                  <a:srgbClr val="002060"/>
                </a:solidFill>
              </a:rPr>
              <a:t>Conduct interviews with PM</a:t>
            </a:r>
          </a:p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</a:rPr>
              <a:t>Toxicology Test Results</a:t>
            </a:r>
          </a:p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</a:rPr>
              <a:t>Review MP Medical Records</a:t>
            </a:r>
          </a:p>
          <a:p>
            <a:pPr>
              <a:defRPr/>
            </a:pPr>
            <a:r>
              <a:rPr lang="en-US" altLang="en-US" dirty="0">
                <a:solidFill>
                  <a:srgbClr val="002060"/>
                </a:solidFill>
              </a:rPr>
              <a:t>Sign into AFSAS</a:t>
            </a:r>
          </a:p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</a:rPr>
              <a:t>Review climate survey’s</a:t>
            </a:r>
          </a:p>
          <a:p>
            <a:pPr>
              <a:defRPr/>
            </a:pPr>
            <a:r>
              <a:rPr lang="en-US" altLang="en-US" dirty="0">
                <a:solidFill>
                  <a:srgbClr val="002060"/>
                </a:solidFill>
              </a:rPr>
              <a:t>Interview </a:t>
            </a:r>
            <a:r>
              <a:rPr lang="en-US" altLang="en-US" dirty="0" err="1">
                <a:solidFill>
                  <a:srgbClr val="002060"/>
                </a:solidFill>
              </a:rPr>
              <a:t>SrA</a:t>
            </a:r>
            <a:r>
              <a:rPr lang="en-US" altLang="en-US" dirty="0">
                <a:solidFill>
                  <a:srgbClr val="002060"/>
                </a:solidFill>
              </a:rPr>
              <a:t> </a:t>
            </a:r>
            <a:r>
              <a:rPr lang="en-US" altLang="en-US" dirty="0" err="1">
                <a:solidFill>
                  <a:srgbClr val="002060"/>
                </a:solidFill>
              </a:rPr>
              <a:t>VanWinkle</a:t>
            </a:r>
            <a:endParaRPr lang="en-US" altLang="en-US" dirty="0">
              <a:solidFill>
                <a:srgbClr val="002060"/>
              </a:solidFill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en-US" dirty="0">
              <a:solidFill>
                <a:srgbClr val="002060"/>
              </a:solidFill>
            </a:endParaRPr>
          </a:p>
          <a:p>
            <a:pPr>
              <a:defRPr/>
            </a:pPr>
            <a:endParaRPr lang="en-US" altLang="en-US" dirty="0">
              <a:solidFill>
                <a:srgbClr val="FF0000"/>
              </a:solidFill>
            </a:endParaRPr>
          </a:p>
          <a:p>
            <a:pPr>
              <a:defRPr/>
            </a:pPr>
            <a:endParaRPr lang="en-US" altLang="en-US" dirty="0">
              <a:solidFill>
                <a:srgbClr val="002060"/>
              </a:solidFill>
            </a:endParaRPr>
          </a:p>
          <a:p>
            <a:pPr>
              <a:defRPr/>
            </a:pPr>
            <a:endParaRPr lang="en-US" altLang="en-US" dirty="0"/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sz="22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51C77"/>
              </a:buClr>
              <a:buSzPct val="80000"/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Pct val="8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D252054-0917-49C9-92A7-03D3F9145ACC}" type="slidenum">
              <a:rPr lang="en-US" altLang="en-US" sz="1000" b="0" smtClean="0">
                <a:solidFill>
                  <a:srgbClr val="969696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000" b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07" y="0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07" y="614223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CUI//SP-PSI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USAF(Unclas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USAF(Unclas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SAF(Unclas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SAF(Unclas)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SAF(Unclas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1" id="{E0FD7BE0-F64F-4CED-AA5F-F9BBB6421F0C}" vid="{9C80AB2D-30F3-452C-8962-DF7CD476C00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2B31E98594EC499A1CC81F9783F694" ma:contentTypeVersion="17" ma:contentTypeDescription="Create a new document." ma:contentTypeScope="" ma:versionID="798ecc6ec102db182e0848ee776741e6">
  <xsd:schema xmlns:xsd="http://www.w3.org/2001/XMLSchema" xmlns:xs="http://www.w3.org/2001/XMLSchema" xmlns:p="http://schemas.microsoft.com/office/2006/metadata/properties" xmlns:ns1="http://schemas.microsoft.com/sharepoint/v3" xmlns:ns2="6ec2691c-f65a-45c4-8c5b-743cfd6ac4c5" xmlns:ns3="07d0f28b-2024-49a8-960c-0c5563996862" xmlns:ns4="bac4e3eb-747f-43bc-bf10-c1bbb893ecac" targetNamespace="http://schemas.microsoft.com/office/2006/metadata/properties" ma:root="true" ma:fieldsID="17b75866d62dcef95ae062296b5e4463" ns1:_="" ns2:_="" ns3:_="" ns4:_="">
    <xsd:import namespace="http://schemas.microsoft.com/sharepoint/v3"/>
    <xsd:import namespace="6ec2691c-f65a-45c4-8c5b-743cfd6ac4c5"/>
    <xsd:import namespace="07d0f28b-2024-49a8-960c-0c5563996862"/>
    <xsd:import namespace="bac4e3eb-747f-43bc-bf10-c1bbb893ec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c2691c-f65a-45c4-8c5b-743cfd6ac4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5476efd-2625-4ffb-b020-68dbe4abf3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d0f28b-2024-49a8-960c-0c556399686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c4e3eb-747f-43bc-bf10-c1bbb893ecac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b6404443-443c-432a-9bf3-75e25c2fad3e}" ma:internalName="TaxCatchAll" ma:showField="CatchAllData" ma:web="07d0f28b-2024-49a8-960c-0c55639968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6ec2691c-f65a-45c4-8c5b-743cfd6ac4c5">
      <Terms xmlns="http://schemas.microsoft.com/office/infopath/2007/PartnerControls"/>
    </lcf76f155ced4ddcb4097134ff3c332f>
    <TaxCatchAll xmlns="bac4e3eb-747f-43bc-bf10-c1bbb893ecac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84B9818-F633-4DF6-9AE3-4D974A58B4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F7FF01-BD4E-4EDB-85FD-1385BA6706D1}"/>
</file>

<file path=customXml/itemProps3.xml><?xml version="1.0" encoding="utf-8"?>
<ds:datastoreItem xmlns:ds="http://schemas.openxmlformats.org/officeDocument/2006/customXml" ds:itemID="{AAD7A48B-EB00-4DCC-BBB9-86F50B58721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5a017a63-ea2a-4e5d-a553-a4816c225370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13023</TotalTime>
  <Words>591</Words>
  <Application>Microsoft Office PowerPoint</Application>
  <PresentationFormat>On-screen Show (4:3)</PresentationFormat>
  <Paragraphs>147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Century Schoolbook</vt:lpstr>
      <vt:lpstr>Times New Roman</vt:lpstr>
      <vt:lpstr>Wingdings</vt:lpstr>
      <vt:lpstr>Theme1</vt:lpstr>
      <vt:lpstr>PowerPoint Presentation</vt:lpstr>
      <vt:lpstr>SAFETY PRIVILEGE</vt:lpstr>
      <vt:lpstr>PowerPoint Presentation</vt:lpstr>
      <vt:lpstr>          Technical Rep [Company]</vt:lpstr>
      <vt:lpstr>Technical Rep [Company]</vt:lpstr>
      <vt:lpstr>            Maintenance/AFLCMC</vt:lpstr>
      <vt:lpstr>Pilot Member</vt:lpstr>
      <vt:lpstr>AFE/EBH</vt:lpstr>
      <vt:lpstr>Medical</vt:lpstr>
      <vt:lpstr>Recorder</vt:lpstr>
      <vt:lpstr>AF Safety Center </vt:lpstr>
      <vt:lpstr>Investigating Officer</vt:lpstr>
      <vt:lpstr>Board President</vt:lpstr>
      <vt:lpstr>PowerPoint Presentation</vt:lpstr>
    </vt:vector>
  </TitlesOfParts>
  <Company>HQ USAF/______, Pentagon, DC 20330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Thomas, Jeffrey C Civ USAF HAF AFSC/SEFF</dc:creator>
  <dc:description>Downloaded from AFSAS by O4; Chollar, Micah; USAF AFSEC/SEFF on 26 JAN 2016 1952(Z)</dc:description>
  <cp:lastModifiedBy>ASHBURN, ANDY T Lt Col USAF AFSEC AFSEC/SEFO</cp:lastModifiedBy>
  <cp:revision>672</cp:revision>
  <cp:lastPrinted>2015-03-19T14:41:36Z</cp:lastPrinted>
  <dcterms:created xsi:type="dcterms:W3CDTF">2000-04-26T18:38:01Z</dcterms:created>
  <dcterms:modified xsi:type="dcterms:W3CDTF">2023-08-10T16:36:02Z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0x010100482B31E98594EC499A1CC81F9783F694</vt:lpwstr>
  </property>
</Properties>
</file>